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256" r:id="rId2"/>
    <p:sldId id="257" r:id="rId3"/>
    <p:sldId id="258" r:id="rId4"/>
    <p:sldId id="278" r:id="rId5"/>
    <p:sldId id="260" r:id="rId6"/>
    <p:sldId id="279" r:id="rId7"/>
    <p:sldId id="280" r:id="rId8"/>
    <p:sldId id="282" r:id="rId9"/>
    <p:sldId id="283" r:id="rId10"/>
    <p:sldId id="284" r:id="rId11"/>
    <p:sldId id="285" r:id="rId12"/>
    <p:sldId id="281" r:id="rId13"/>
    <p:sldId id="261" r:id="rId14"/>
    <p:sldId id="286" r:id="rId15"/>
    <p:sldId id="263" r:id="rId16"/>
    <p:sldId id="264" r:id="rId17"/>
    <p:sldId id="265" r:id="rId18"/>
    <p:sldId id="266" r:id="rId19"/>
    <p:sldId id="272" r:id="rId20"/>
    <p:sldId id="271" r:id="rId21"/>
    <p:sldId id="267" r:id="rId22"/>
    <p:sldId id="268" r:id="rId23"/>
    <p:sldId id="270" r:id="rId24"/>
    <p:sldId id="273" r:id="rId25"/>
    <p:sldId id="274" r:id="rId26"/>
    <p:sldId id="275" r:id="rId27"/>
    <p:sldId id="277" r:id="rId28"/>
    <p:sldId id="276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51" autoAdjust="0"/>
    <p:restoredTop sz="94606"/>
  </p:normalViewPr>
  <p:slideViewPr>
    <p:cSldViewPr>
      <p:cViewPr varScale="1">
        <p:scale>
          <a:sx n="90" d="100"/>
          <a:sy n="90" d="100"/>
        </p:scale>
        <p:origin x="1656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D02265-BCAD-D742-BB7D-C6F098152145}" type="datetimeFigureOut">
              <a:rPr lang="en-US" smtClean="0"/>
              <a:t>4/14/17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A1006-C5AF-604F-BF8B-47FE16107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362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7A1006-C5AF-604F-BF8B-47FE161074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87C3BC6-EA3F-C446-AB1F-4E82FBA88DDE}" type="datetime1">
              <a:rPr lang="en-SG" smtClean="0"/>
              <a:t>14/4/17</a:t>
            </a:fld>
            <a:endParaRPr lang="en-SG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SG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9096260-A335-5146-B2C4-4836DEB3CCFF}" type="datetime1">
              <a:rPr lang="en-SG" smtClean="0"/>
              <a:t>14/4/17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D2224F1-1765-4848-8FC5-851B1ECEC794}" type="datetime1">
              <a:rPr lang="en-SG" smtClean="0"/>
              <a:t>14/4/17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D824538-7AC3-A043-8EFB-6345A9DB5E79}" type="datetime1">
              <a:rPr lang="en-SG" smtClean="0"/>
              <a:t>14/4/17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AD0C9F1-9FA7-8D41-B09B-335FE9B4DD5B}" type="datetime1">
              <a:rPr lang="en-SG" smtClean="0"/>
              <a:t>14/4/17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5E48410-93B0-894B-B9D6-334916CFE0FF}" type="datetime1">
              <a:rPr lang="en-SG" smtClean="0"/>
              <a:t>14/4/17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4BCB69A-5C8B-244B-839C-6E8D6A739C50}" type="datetime1">
              <a:rPr lang="en-SG" smtClean="0"/>
              <a:t>14/4/17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538B92B-9BC9-5345-91DC-E22780AA0673}" type="datetime1">
              <a:rPr lang="en-SG" smtClean="0"/>
              <a:t>14/4/17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7E38FA3-0707-EF4F-8756-341B7DD36F4D}" type="datetime1">
              <a:rPr lang="en-SG" smtClean="0"/>
              <a:t>14/4/17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AEF1789-63B9-0A4B-90AF-9BF1BD1BDCD4}" type="datetime1">
              <a:rPr lang="en-SG" smtClean="0"/>
              <a:t>14/4/17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B1083A8-DD92-2A49-852C-39456411DB8E}" type="datetime1">
              <a:rPr lang="en-SG" smtClean="0"/>
              <a:t>14/4/17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774A3B5F-B10D-2648-B501-FF8DAD60B268}" type="datetime1">
              <a:rPr lang="en-SG" smtClean="0"/>
              <a:t>14/4/17</a:t>
            </a:fld>
            <a:endParaRPr lang="en-SG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SG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7903F83D-E289-43BC-80C2-93580FBB3795}" type="slidenum">
              <a:rPr lang="en-SG" smtClean="0"/>
              <a:t>‹#›</a:t>
            </a:fld>
            <a:endParaRPr lang="en-SG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google.com.sg/search?q=shocked+cartoon+face&amp;tbm=isch&amp;imgil=kDf9VsCB2Cd0xM:;1ND2hT7DEUAM1M;http%3A%2F%2Fcliparts.co%2Fshocked-cartoon-face&amp;source=iu&amp;pf=m&amp;fir=kDf9VsCB2Cd0xM:,1ND2hT7DEUAM1M,_&amp;usg=__boqhOnwyKMw7rBYAC8zRixfq8gM=" TargetMode="External"/><Relationship Id="rId3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000" dirty="0" smtClean="0">
                <a:latin typeface="Times New Roman" pitchFamily="18" charset="0"/>
                <a:cs typeface="Times New Roman" pitchFamily="18" charset="0"/>
              </a:rPr>
              <a:t>Take-Home Lab 5</a:t>
            </a:r>
            <a:endParaRPr lang="en-SG" sz="7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5656" y="2924944"/>
            <a:ext cx="7406640" cy="1752600"/>
          </a:xfrm>
        </p:spPr>
        <p:txBody>
          <a:bodyPr>
            <a:normAutofit/>
          </a:bodyPr>
          <a:lstStyle/>
          <a:p>
            <a:pPr algn="r"/>
            <a:r>
              <a:rPr lang="en-US" sz="5000" b="1" dirty="0" smtClean="0">
                <a:latin typeface="Arial" pitchFamily="34" charset="0"/>
                <a:cs typeface="Arial" pitchFamily="34" charset="0"/>
              </a:rPr>
              <a:t>Problem 1: DNA</a:t>
            </a:r>
            <a:endParaRPr lang="en-SG" sz="50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71286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(100%)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We will have:</a:t>
            </a:r>
          </a:p>
          <a:p>
            <a:r>
              <a:rPr lang="en-US" dirty="0" smtClean="0"/>
              <a:t>occur[AC] = 2</a:t>
            </a:r>
          </a:p>
          <a:p>
            <a:r>
              <a:rPr lang="en-US" dirty="0" smtClean="0"/>
              <a:t>occur[CG] = 1</a:t>
            </a:r>
          </a:p>
          <a:p>
            <a:r>
              <a:rPr lang="en-US" dirty="0" smtClean="0"/>
              <a:t>occur[GT] </a:t>
            </a:r>
            <a:r>
              <a:rPr lang="en-US" dirty="0"/>
              <a:t>= 1</a:t>
            </a:r>
            <a:endParaRPr lang="en-SG" dirty="0"/>
          </a:p>
          <a:p>
            <a:r>
              <a:rPr lang="en-US" dirty="0" smtClean="0"/>
              <a:t>occur[TA] </a:t>
            </a:r>
            <a:r>
              <a:rPr lang="en-US" dirty="0"/>
              <a:t>= </a:t>
            </a:r>
            <a:r>
              <a:rPr lang="en-US" dirty="0" smtClean="0"/>
              <a:t>1</a:t>
            </a:r>
          </a:p>
          <a:p>
            <a:r>
              <a:rPr lang="en-US" dirty="0"/>
              <a:t>f</a:t>
            </a:r>
            <a:r>
              <a:rPr lang="en-US" dirty="0" smtClean="0"/>
              <a:t>or (</a:t>
            </a:r>
            <a:r>
              <a:rPr lang="en-US" dirty="0" err="1" smtClean="0"/>
              <a:t>int</a:t>
            </a:r>
            <a:r>
              <a:rPr lang="en-US" dirty="0" smtClean="0"/>
              <a:t> i = 0; i &lt; N – K + 1; i++) {</a:t>
            </a:r>
          </a:p>
          <a:p>
            <a:pPr marL="402336" lvl="1" indent="0">
              <a:buNone/>
            </a:pPr>
            <a:r>
              <a:rPr lang="en-US" dirty="0" smtClean="0"/>
              <a:t>	occur[hash(i, K)]++; // we increase the substring starting at index i with length K.</a:t>
            </a:r>
          </a:p>
          <a:p>
            <a:pPr marL="82296" indent="0">
              <a:buNone/>
            </a:pPr>
            <a:r>
              <a:rPr lang="en-US" dirty="0"/>
              <a:t> </a:t>
            </a:r>
            <a:r>
              <a:rPr lang="en-US" dirty="0" smtClean="0"/>
              <a:t> }</a:t>
            </a:r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27529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DNA(100%)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we have built the table, we can answer a query in </a:t>
            </a:r>
            <a:r>
              <a:rPr lang="en-US" dirty="0" smtClean="0"/>
              <a:t>O(1) </a:t>
            </a:r>
          </a:p>
          <a:p>
            <a:r>
              <a:rPr lang="en-US" dirty="0" smtClean="0"/>
              <a:t>By searching the hash table with the query as the key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43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Alternative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What if we do not have Java Hash Table API?</a:t>
            </a:r>
          </a:p>
          <a:p>
            <a:endParaRPr lang="en-SG" dirty="0" smtClean="0"/>
          </a:p>
        </p:txBody>
      </p:sp>
      <p:sp>
        <p:nvSpPr>
          <p:cNvPr id="4" name="AutoShape 2" descr="Image result for shocked cartoon face">
            <a:hlinkClick r:id="rId2"/>
          </p:cNvPr>
          <p:cNvSpPr>
            <a:spLocks noChangeAspect="1" noChangeArrowheads="1"/>
          </p:cNvSpPr>
          <p:nvPr/>
        </p:nvSpPr>
        <p:spPr bwMode="auto">
          <a:xfrm>
            <a:off x="63500" y="-433388"/>
            <a:ext cx="857250" cy="85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2996952"/>
            <a:ext cx="2799755" cy="279975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47145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– V2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Implement our own hash table!</a:t>
            </a:r>
          </a:p>
          <a:p>
            <a:r>
              <a:rPr lang="en-US" dirty="0"/>
              <a:t>Since </a:t>
            </a:r>
            <a:r>
              <a:rPr lang="en-US" b="1" dirty="0"/>
              <a:t>K</a:t>
            </a:r>
            <a:r>
              <a:rPr lang="en-US" dirty="0"/>
              <a:t> is very small, we can use simple hash function and array as the table.</a:t>
            </a:r>
          </a:p>
          <a:p>
            <a:endParaRPr lang="en-US" dirty="0" smtClean="0"/>
          </a:p>
          <a:p>
            <a:pPr marL="82296" indent="0">
              <a:buNone/>
            </a:pPr>
            <a:endParaRPr lang="en-SG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520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DNA-V2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Hash function?</a:t>
            </a:r>
          </a:p>
          <a:p>
            <a:r>
              <a:rPr lang="en-US" dirty="0"/>
              <a:t>First, we map </a:t>
            </a:r>
          </a:p>
          <a:p>
            <a:pPr marL="82296" indent="0">
              <a:buNone/>
            </a:pPr>
            <a:r>
              <a:rPr lang="en-US" dirty="0"/>
              <a:t>A to 1, C to 2, G to 3, T to 4. (we only have A, C, G, and T in DNA sequence).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81419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DNA-V2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 smtClean="0"/>
              <a:t>AC</a:t>
            </a:r>
            <a:r>
              <a:rPr lang="en-US" dirty="0" smtClean="0"/>
              <a:t>GTAC</a:t>
            </a:r>
          </a:p>
          <a:p>
            <a:r>
              <a:rPr lang="en-US" dirty="0" smtClean="0"/>
              <a:t>A</a:t>
            </a:r>
            <a:r>
              <a:rPr lang="en-US" u="sng" dirty="0" smtClean="0"/>
              <a:t>CG</a:t>
            </a:r>
            <a:r>
              <a:rPr lang="en-US" dirty="0" smtClean="0"/>
              <a:t>TAC</a:t>
            </a:r>
          </a:p>
          <a:p>
            <a:r>
              <a:rPr lang="en-US" dirty="0"/>
              <a:t>AC</a:t>
            </a:r>
            <a:r>
              <a:rPr lang="en-US" u="sng" dirty="0"/>
              <a:t>GT</a:t>
            </a:r>
            <a:r>
              <a:rPr lang="en-US" dirty="0"/>
              <a:t>AC</a:t>
            </a:r>
            <a:endParaRPr lang="en-SG" dirty="0"/>
          </a:p>
          <a:p>
            <a:r>
              <a:rPr lang="en-US" dirty="0"/>
              <a:t>ACG</a:t>
            </a:r>
            <a:r>
              <a:rPr lang="en-US" u="sng" dirty="0"/>
              <a:t>TA</a:t>
            </a:r>
            <a:r>
              <a:rPr lang="en-US" dirty="0"/>
              <a:t>C</a:t>
            </a:r>
            <a:endParaRPr lang="en-SG" dirty="0"/>
          </a:p>
          <a:p>
            <a:r>
              <a:rPr lang="en-US" dirty="0" smtClean="0"/>
              <a:t>ACGT</a:t>
            </a:r>
            <a:r>
              <a:rPr lang="en-US" u="sng" dirty="0" smtClean="0"/>
              <a:t>AC</a:t>
            </a:r>
          </a:p>
          <a:p>
            <a:pPr marL="82296" indent="0">
              <a:buNone/>
            </a:pPr>
            <a:r>
              <a:rPr lang="en-US" dirty="0" smtClean="0"/>
              <a:t>We only need to store the number related to the substring. AC = 12, CG = 23, GT = 34, TA = 41.</a:t>
            </a:r>
          </a:p>
          <a:p>
            <a:endParaRPr lang="en-SG" dirty="0" smtClean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96619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DNA-V2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We will have:</a:t>
            </a:r>
          </a:p>
          <a:p>
            <a:r>
              <a:rPr lang="en-US" dirty="0" smtClean="0"/>
              <a:t>occur[12] = 2</a:t>
            </a:r>
          </a:p>
          <a:p>
            <a:r>
              <a:rPr lang="en-US" dirty="0"/>
              <a:t>o</a:t>
            </a:r>
            <a:r>
              <a:rPr lang="en-US" dirty="0" smtClean="0"/>
              <a:t>ccur[23] = 1</a:t>
            </a:r>
          </a:p>
          <a:p>
            <a:r>
              <a:rPr lang="en-US" dirty="0" smtClean="0"/>
              <a:t>occur[34] </a:t>
            </a:r>
            <a:r>
              <a:rPr lang="en-US" dirty="0"/>
              <a:t>= 1</a:t>
            </a:r>
            <a:endParaRPr lang="en-SG" dirty="0"/>
          </a:p>
          <a:p>
            <a:r>
              <a:rPr lang="en-US" dirty="0" smtClean="0"/>
              <a:t>occur[41] </a:t>
            </a:r>
            <a:r>
              <a:rPr lang="en-US" dirty="0"/>
              <a:t>= </a:t>
            </a:r>
            <a:r>
              <a:rPr lang="en-US" dirty="0" smtClean="0"/>
              <a:t>1</a:t>
            </a:r>
          </a:p>
          <a:p>
            <a:r>
              <a:rPr lang="en-US" dirty="0"/>
              <a:t>f</a:t>
            </a:r>
            <a:r>
              <a:rPr lang="en-US" dirty="0" smtClean="0"/>
              <a:t>or (</a:t>
            </a:r>
            <a:r>
              <a:rPr lang="en-US" dirty="0" err="1" smtClean="0"/>
              <a:t>int</a:t>
            </a:r>
            <a:r>
              <a:rPr lang="en-US" dirty="0" smtClean="0"/>
              <a:t> i = 0; i &lt; N – K + 1; i++) {</a:t>
            </a:r>
          </a:p>
          <a:p>
            <a:pPr marL="402336" lvl="1" indent="0">
              <a:buNone/>
            </a:pPr>
            <a:r>
              <a:rPr lang="en-US" dirty="0" smtClean="0"/>
              <a:t>	occur[hash(i, K)]++; // we increase the substring starting at index i with length K.</a:t>
            </a:r>
          </a:p>
          <a:p>
            <a:pPr marL="82296" indent="0">
              <a:buNone/>
            </a:pPr>
            <a:r>
              <a:rPr lang="en-US" dirty="0"/>
              <a:t> </a:t>
            </a:r>
            <a:r>
              <a:rPr lang="en-US" dirty="0" smtClean="0"/>
              <a:t> }</a:t>
            </a:r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309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(100%)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 we have built the table, we can answer a query in O(K) by calculating the hash value of the substring in that query (X)</a:t>
            </a:r>
          </a:p>
          <a:p>
            <a:r>
              <a:rPr lang="en-US" dirty="0" smtClean="0"/>
              <a:t>Output the value in occur[X].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6325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99592" y="2924944"/>
            <a:ext cx="7982704" cy="1752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Char char="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82296" indent="0" algn="r">
              <a:buNone/>
            </a:pPr>
            <a:r>
              <a:rPr lang="en-US" sz="5000" b="1" dirty="0" smtClean="0">
                <a:latin typeface="Arial" pitchFamily="34" charset="0"/>
                <a:cs typeface="Arial" pitchFamily="34" charset="0"/>
              </a:rPr>
              <a:t>Problem 2: Find Substring</a:t>
            </a:r>
            <a:endParaRPr lang="en-SG" sz="50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0685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7624" y="274638"/>
            <a:ext cx="7746064" cy="1143000"/>
          </a:xfrm>
        </p:spPr>
        <p:txBody>
          <a:bodyPr/>
          <a:lstStyle/>
          <a:p>
            <a:r>
              <a:rPr lang="en-US" dirty="0" smtClean="0"/>
              <a:t>Find Substring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616" y="1447800"/>
            <a:ext cx="7818072" cy="4800600"/>
          </a:xfrm>
        </p:spPr>
        <p:txBody>
          <a:bodyPr/>
          <a:lstStyle/>
          <a:p>
            <a:r>
              <a:rPr lang="en-US" dirty="0" smtClean="0"/>
              <a:t>Given 2 strings, </a:t>
            </a:r>
          </a:p>
          <a:p>
            <a:r>
              <a:rPr lang="en-US" dirty="0" smtClean="0"/>
              <a:t>Output 0: if a substring is not in string1&amp;2</a:t>
            </a:r>
          </a:p>
          <a:p>
            <a:r>
              <a:rPr lang="en-US" dirty="0" smtClean="0"/>
              <a:t>Output 1: if a substring is only in string 1</a:t>
            </a:r>
          </a:p>
          <a:p>
            <a:r>
              <a:rPr lang="en-US" dirty="0" smtClean="0"/>
              <a:t>Output 2: </a:t>
            </a:r>
            <a:r>
              <a:rPr lang="en-US" dirty="0"/>
              <a:t>if a substring is only in string 2</a:t>
            </a:r>
            <a:endParaRPr lang="en-US" dirty="0" smtClean="0"/>
          </a:p>
          <a:p>
            <a:r>
              <a:rPr lang="en-US" dirty="0" smtClean="0"/>
              <a:t>Output 3: if </a:t>
            </a:r>
            <a:r>
              <a:rPr lang="en-US" dirty="0"/>
              <a:t>a substring is </a:t>
            </a:r>
            <a:r>
              <a:rPr lang="en-US" smtClean="0"/>
              <a:t>in both string 1&amp;2</a:t>
            </a:r>
            <a:endParaRPr lang="en-US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52771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Given a string with length </a:t>
            </a:r>
            <a:r>
              <a:rPr lang="en-US" b="1" dirty="0" smtClean="0"/>
              <a:t>N</a:t>
            </a:r>
            <a:r>
              <a:rPr lang="en-US" dirty="0" smtClean="0"/>
              <a:t>, determine the number of occurrences of some given substrings (with length </a:t>
            </a:r>
            <a:r>
              <a:rPr lang="en-US" b="1" dirty="0" smtClean="0"/>
              <a:t>K)</a:t>
            </a:r>
            <a:r>
              <a:rPr lang="en-US" dirty="0" smtClean="0"/>
              <a:t> in that string.</a:t>
            </a:r>
          </a:p>
          <a:p>
            <a:r>
              <a:rPr lang="en-US" dirty="0" smtClean="0"/>
              <a:t>For instance, </a:t>
            </a:r>
          </a:p>
          <a:p>
            <a:pPr marL="82296" indent="0">
              <a:buNone/>
            </a:pPr>
            <a:r>
              <a:rPr lang="en-US" dirty="0" smtClean="0"/>
              <a:t>String	: </a:t>
            </a:r>
            <a:r>
              <a:rPr lang="en-US" b="1" dirty="0" smtClean="0"/>
              <a:t>ACGTAC (N = 6)</a:t>
            </a:r>
          </a:p>
          <a:p>
            <a:pPr marL="82296" indent="0">
              <a:buNone/>
            </a:pPr>
            <a:r>
              <a:rPr lang="en-US" dirty="0" smtClean="0"/>
              <a:t>Substring	: </a:t>
            </a:r>
            <a:r>
              <a:rPr lang="en-US" b="1" dirty="0" smtClean="0"/>
              <a:t>AC (K = 2)</a:t>
            </a:r>
          </a:p>
          <a:p>
            <a:pPr marL="82296" indent="0">
              <a:buNone/>
            </a:pPr>
            <a:r>
              <a:rPr lang="en-US" dirty="0" smtClean="0"/>
              <a:t>Answer	:  There are 2 </a:t>
            </a:r>
            <a:r>
              <a:rPr lang="en-US" b="1" dirty="0" smtClean="0"/>
              <a:t>AC</a:t>
            </a:r>
            <a:r>
              <a:rPr lang="en-US" dirty="0"/>
              <a:t> </a:t>
            </a:r>
            <a:r>
              <a:rPr lang="en-US" dirty="0" smtClean="0"/>
              <a:t>in string </a:t>
            </a:r>
            <a:r>
              <a:rPr lang="en-US" b="1" dirty="0" smtClean="0"/>
              <a:t>ACGTAC.</a:t>
            </a:r>
          </a:p>
          <a:p>
            <a:pPr marL="82296" indent="0" algn="ctr">
              <a:buNone/>
            </a:pPr>
            <a:r>
              <a:rPr lang="en-US" b="1" u="sng" dirty="0" smtClean="0">
                <a:solidFill>
                  <a:srgbClr val="FF0000"/>
                </a:solidFill>
              </a:rPr>
              <a:t>AC</a:t>
            </a:r>
            <a:r>
              <a:rPr lang="en-US" b="1" dirty="0" smtClean="0"/>
              <a:t>GT</a:t>
            </a:r>
            <a:r>
              <a:rPr lang="en-US" b="1" u="sng" dirty="0" smtClean="0">
                <a:solidFill>
                  <a:srgbClr val="FF0000"/>
                </a:solidFill>
              </a:rPr>
              <a:t>AC</a:t>
            </a:r>
          </a:p>
          <a:p>
            <a:pPr marL="82296" indent="0">
              <a:buNone/>
            </a:pPr>
            <a:endParaRPr lang="en-US" b="1" u="sng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0441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 Substring (70%)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the existence of a substring in both strings to determine the answer.</a:t>
            </a:r>
          </a:p>
          <a:p>
            <a:r>
              <a:rPr lang="en-US" dirty="0" smtClean="0"/>
              <a:t>You might notice that this problem is very similar to DNA problem, i.e. a substring is in a string if the number of occurrences is greater than 0.</a:t>
            </a:r>
          </a:p>
          <a:p>
            <a:r>
              <a:rPr lang="en-US" dirty="0" smtClean="0"/>
              <a:t>Can be solved using the same technique for DNA(70%)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238450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 Substring (100%)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possible to reuse the solution for DNA</a:t>
            </a:r>
          </a:p>
          <a:p>
            <a:r>
              <a:rPr lang="en-US" dirty="0" smtClean="0"/>
              <a:t>If the number of occurrences of a substring in a given </a:t>
            </a:r>
            <a:r>
              <a:rPr lang="en-US" dirty="0"/>
              <a:t>string </a:t>
            </a:r>
            <a:r>
              <a:rPr lang="en-US" dirty="0" smtClean="0"/>
              <a:t>&gt; 0, it means that we can find the substring in the string.</a:t>
            </a:r>
          </a:p>
          <a:p>
            <a:r>
              <a:rPr lang="en-US" dirty="0" smtClean="0"/>
              <a:t>You need 2 tables, one for the first string and another one for the second string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21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55003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 Substring (100%)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For example, we have 2 strings, i.e.</a:t>
            </a:r>
          </a:p>
          <a:p>
            <a:pPr marL="82296" indent="0">
              <a:buNone/>
            </a:pPr>
            <a:r>
              <a:rPr lang="en-US" dirty="0" smtClean="0"/>
              <a:t>ACGTAC and ACTGCA</a:t>
            </a:r>
          </a:p>
          <a:p>
            <a:pPr marL="82296" indent="0">
              <a:buNone/>
            </a:pPr>
            <a:r>
              <a:rPr lang="en-US" dirty="0" smtClean="0"/>
              <a:t>Use the same technique as the one in DNA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22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685293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 Substring (100%)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we have built the table, we can answer a query in </a:t>
            </a:r>
            <a:r>
              <a:rPr lang="en-US" dirty="0" smtClean="0"/>
              <a:t>O(1) </a:t>
            </a:r>
          </a:p>
          <a:p>
            <a:r>
              <a:rPr lang="en-US" dirty="0" smtClean="0"/>
              <a:t>E.g. check </a:t>
            </a:r>
            <a:r>
              <a:rPr lang="en-US" dirty="0" err="1" smtClean="0"/>
              <a:t>occurOne.get</a:t>
            </a:r>
            <a:r>
              <a:rPr lang="en-US" dirty="0" smtClean="0"/>
              <a:t>(“AC”) and occur2.get(“AC”)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23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537535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SG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Love Letter</a:t>
            </a:r>
            <a:endParaRPr lang="en-S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816" y="2060848"/>
            <a:ext cx="4005064" cy="400506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24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75422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Find a interval (continuous section)</a:t>
            </a:r>
          </a:p>
          <a:p>
            <a:pPr lvl="1"/>
            <a:r>
              <a:rPr lang="en-US" dirty="0" smtClean="0"/>
              <a:t>Contains all words</a:t>
            </a:r>
          </a:p>
          <a:p>
            <a:pPr lvl="1"/>
            <a:r>
              <a:rPr lang="en-US" dirty="0" smtClean="0"/>
              <a:t>Total length is minimal</a:t>
            </a:r>
          </a:p>
          <a:p>
            <a:pPr marL="402336" lvl="1" indent="0">
              <a:buNone/>
            </a:pPr>
            <a:endParaRPr lang="en-SG" dirty="0"/>
          </a:p>
          <a:p>
            <a:pPr marL="402336" lvl="1" indent="0">
              <a:buNone/>
            </a:pPr>
            <a:r>
              <a:rPr lang="en-US" dirty="0" smtClean="0"/>
              <a:t>{</a:t>
            </a:r>
            <a:r>
              <a:rPr lang="en-US" dirty="0" err="1" smtClean="0"/>
              <a:t>i</a:t>
            </a:r>
            <a:r>
              <a:rPr lang="en-US" dirty="0" smtClean="0"/>
              <a:t>, love, love, 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b="1" dirty="0" smtClean="0"/>
              <a:t>you, </a:t>
            </a:r>
            <a:r>
              <a:rPr lang="en-US" b="1" dirty="0" err="1" smtClean="0"/>
              <a:t>i</a:t>
            </a:r>
            <a:r>
              <a:rPr lang="en-US" b="1" dirty="0" smtClean="0"/>
              <a:t>, love</a:t>
            </a:r>
            <a:r>
              <a:rPr lang="en-US" dirty="0" smtClean="0"/>
              <a:t>}</a:t>
            </a:r>
            <a:endParaRPr lang="en-SG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25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1901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435608" y="1124744"/>
            <a:ext cx="7498080" cy="5123656"/>
          </a:xfrm>
        </p:spPr>
        <p:txBody>
          <a:bodyPr>
            <a:normAutofit/>
          </a:bodyPr>
          <a:lstStyle/>
          <a:p>
            <a:r>
              <a:rPr lang="en-US" dirty="0" smtClean="0"/>
              <a:t>{</a:t>
            </a:r>
            <a:r>
              <a:rPr lang="en-US" dirty="0" err="1" smtClean="0"/>
              <a:t>i</a:t>
            </a:r>
            <a:r>
              <a:rPr lang="en-US" dirty="0" smtClean="0"/>
              <a:t>, love, love, 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 err="1" smtClean="0"/>
              <a:t>i</a:t>
            </a:r>
            <a:r>
              <a:rPr lang="en-US" dirty="0" smtClean="0"/>
              <a:t>, you, </a:t>
            </a:r>
            <a:r>
              <a:rPr lang="en-US" dirty="0" err="1" smtClean="0"/>
              <a:t>i</a:t>
            </a:r>
            <a:r>
              <a:rPr lang="en-US" dirty="0" smtClean="0"/>
              <a:t>, love}</a:t>
            </a:r>
          </a:p>
          <a:p>
            <a:r>
              <a:rPr lang="en-US" dirty="0" smtClean="0"/>
              <a:t>Maintain the interval using a queue</a:t>
            </a:r>
          </a:p>
          <a:p>
            <a:pPr lvl="1"/>
            <a:r>
              <a:rPr lang="en-US" dirty="0" smtClean="0"/>
              <a:t>Step1: Initially empty {[]</a:t>
            </a:r>
            <a:r>
              <a:rPr lang="en-US" dirty="0" err="1" smtClean="0"/>
              <a:t>i</a:t>
            </a:r>
            <a:r>
              <a:rPr lang="en-US" dirty="0" smtClean="0"/>
              <a:t>, love, love, 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 err="1" smtClean="0"/>
              <a:t>i</a:t>
            </a:r>
            <a:r>
              <a:rPr lang="en-US" dirty="0" smtClean="0"/>
              <a:t>, you, </a:t>
            </a:r>
            <a:r>
              <a:rPr lang="en-US" dirty="0" err="1" smtClean="0"/>
              <a:t>i</a:t>
            </a:r>
            <a:r>
              <a:rPr lang="en-US" dirty="0" smtClean="0"/>
              <a:t>, love}</a:t>
            </a:r>
          </a:p>
          <a:p>
            <a:pPr lvl="1"/>
            <a:r>
              <a:rPr lang="en-US" dirty="0" smtClean="0"/>
              <a:t>Step2: While the queue does not contain all words, add words at the back of the queue</a:t>
            </a:r>
          </a:p>
          <a:p>
            <a:pPr lvl="2"/>
            <a:r>
              <a:rPr lang="en-US" dirty="0" smtClean="0"/>
              <a:t> {[</a:t>
            </a:r>
            <a:r>
              <a:rPr lang="en-US" dirty="0" err="1" smtClean="0"/>
              <a:t>i</a:t>
            </a:r>
            <a:r>
              <a:rPr lang="en-US" dirty="0" smtClean="0"/>
              <a:t>, love, love, 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 err="1" smtClean="0"/>
              <a:t>i</a:t>
            </a:r>
            <a:r>
              <a:rPr lang="en-US" dirty="0" smtClean="0"/>
              <a:t>, you], </a:t>
            </a:r>
            <a:r>
              <a:rPr lang="en-US" dirty="0" err="1" smtClean="0"/>
              <a:t>i</a:t>
            </a:r>
            <a:r>
              <a:rPr lang="en-US" dirty="0" smtClean="0"/>
              <a:t>, love}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26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53765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Idea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Step3: While the front of the queue is redundant, pop it out, and update the minimum total length</a:t>
            </a:r>
          </a:p>
          <a:p>
            <a:pPr lvl="2"/>
            <a:r>
              <a:rPr lang="en-US" dirty="0" smtClean="0"/>
              <a:t>{</a:t>
            </a:r>
            <a:r>
              <a:rPr lang="en-US" dirty="0" err="1" smtClean="0"/>
              <a:t>i</a:t>
            </a:r>
            <a:r>
              <a:rPr lang="en-US" dirty="0" smtClean="0"/>
              <a:t>, love, [love, 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 err="1" smtClean="0"/>
              <a:t>i</a:t>
            </a:r>
            <a:r>
              <a:rPr lang="en-US" dirty="0" smtClean="0"/>
              <a:t>, you], </a:t>
            </a:r>
            <a:r>
              <a:rPr lang="en-US" dirty="0" err="1" smtClean="0"/>
              <a:t>i</a:t>
            </a:r>
            <a:r>
              <a:rPr lang="en-US" dirty="0" smtClean="0"/>
              <a:t>, love}, </a:t>
            </a:r>
            <a:r>
              <a:rPr lang="en-US" dirty="0"/>
              <a:t>min = </a:t>
            </a:r>
            <a:r>
              <a:rPr lang="en-US" dirty="0" smtClean="0"/>
              <a:t>9</a:t>
            </a:r>
            <a:endParaRPr lang="en-US" dirty="0"/>
          </a:p>
          <a:p>
            <a:pPr lvl="1"/>
            <a:r>
              <a:rPr lang="en-US" dirty="0"/>
              <a:t>Step4: if not reach the end of the list, add the next word at the back of the queue, and </a:t>
            </a:r>
            <a:r>
              <a:rPr lang="en-US" dirty="0" err="1"/>
              <a:t>goto</a:t>
            </a:r>
            <a:r>
              <a:rPr lang="en-US" dirty="0"/>
              <a:t> Step3</a:t>
            </a:r>
          </a:p>
          <a:p>
            <a:pPr lvl="1"/>
            <a:r>
              <a:rPr lang="en-US" dirty="0"/>
              <a:t>Final Answer: </a:t>
            </a:r>
            <a:r>
              <a:rPr lang="en-US" dirty="0" smtClean="0"/>
              <a:t>{</a:t>
            </a:r>
            <a:r>
              <a:rPr lang="en-US" dirty="0" err="1" smtClean="0"/>
              <a:t>i</a:t>
            </a:r>
            <a:r>
              <a:rPr lang="en-US" dirty="0" smtClean="0"/>
              <a:t>, love, love, </a:t>
            </a:r>
            <a:r>
              <a:rPr lang="en-US" dirty="0" err="1" smtClean="0"/>
              <a:t>i</a:t>
            </a:r>
            <a:r>
              <a:rPr lang="en-US" dirty="0" smtClean="0"/>
              <a:t>, </a:t>
            </a:r>
            <a:r>
              <a:rPr lang="en-US" dirty="0" err="1" smtClean="0"/>
              <a:t>i</a:t>
            </a:r>
            <a:r>
              <a:rPr lang="en-US" dirty="0" smtClean="0"/>
              <a:t>, [you, </a:t>
            </a:r>
            <a:r>
              <a:rPr lang="en-US" dirty="0" err="1" smtClean="0"/>
              <a:t>i</a:t>
            </a:r>
            <a:r>
              <a:rPr lang="en-US" dirty="0" smtClean="0"/>
              <a:t>, love]}, </a:t>
            </a:r>
            <a:r>
              <a:rPr lang="en-US" dirty="0"/>
              <a:t>min = </a:t>
            </a:r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27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853631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Time Complexity: O(N).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How to check whether the first word in the queue is redundant?</a:t>
            </a:r>
          </a:p>
          <a:p>
            <a:pPr lvl="1"/>
            <a:r>
              <a:rPr lang="en-US" smtClean="0"/>
              <a:t>Hashing to </a:t>
            </a:r>
            <a:r>
              <a:rPr lang="en-US" dirty="0" smtClean="0"/>
              <a:t>store the word’s occurrence in the queue.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28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5780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Substring is </a:t>
            </a:r>
            <a:r>
              <a:rPr lang="en-US" b="1" dirty="0" smtClean="0"/>
              <a:t>consecutive</a:t>
            </a:r>
            <a:r>
              <a:rPr lang="en-US" dirty="0" smtClean="0"/>
              <a:t> part of a string.</a:t>
            </a:r>
          </a:p>
          <a:p>
            <a:r>
              <a:rPr lang="en-US" dirty="0" smtClean="0"/>
              <a:t>Note that </a:t>
            </a:r>
            <a:r>
              <a:rPr lang="en-US" b="1" dirty="0" smtClean="0"/>
              <a:t>AG </a:t>
            </a:r>
            <a:r>
              <a:rPr lang="en-US" dirty="0" smtClean="0"/>
              <a:t>is not a substring of </a:t>
            </a:r>
            <a:r>
              <a:rPr lang="en-US" b="1" dirty="0" smtClean="0"/>
              <a:t>ACGTAC</a:t>
            </a:r>
            <a:r>
              <a:rPr lang="en-US" dirty="0" smtClean="0"/>
              <a:t>.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88230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Brute-force Algorithm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For each query</a:t>
            </a:r>
          </a:p>
          <a:p>
            <a:r>
              <a:rPr lang="en-SG" dirty="0" smtClean="0"/>
              <a:t>Iterate through the entire string</a:t>
            </a:r>
          </a:p>
          <a:p>
            <a:r>
              <a:rPr lang="en-SG" dirty="0" smtClean="0"/>
              <a:t>For each position in the string, check the substring, and increment count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12047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(70%)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for (</a:t>
            </a:r>
            <a:r>
              <a:rPr lang="en-US" dirty="0" err="1"/>
              <a:t>int</a:t>
            </a:r>
            <a:r>
              <a:rPr lang="en-US" dirty="0"/>
              <a:t> i = 0; i &lt; N; i++) {</a:t>
            </a:r>
          </a:p>
          <a:p>
            <a:pPr marL="82296" indent="0">
              <a:buNone/>
            </a:pPr>
            <a:r>
              <a:rPr lang="en-US" dirty="0"/>
              <a:t>	</a:t>
            </a:r>
            <a:r>
              <a:rPr lang="en-US" dirty="0" err="1"/>
              <a:t>boolean</a:t>
            </a:r>
            <a:r>
              <a:rPr lang="en-US" dirty="0"/>
              <a:t> found = true;</a:t>
            </a:r>
          </a:p>
          <a:p>
            <a:pPr marL="82296" indent="0">
              <a:buNone/>
            </a:pPr>
            <a:r>
              <a:rPr lang="en-US" dirty="0"/>
              <a:t>	for (</a:t>
            </a:r>
            <a:r>
              <a:rPr lang="en-US" dirty="0" err="1"/>
              <a:t>int</a:t>
            </a:r>
            <a:r>
              <a:rPr lang="en-US" dirty="0"/>
              <a:t> j = 0; j &lt; K; j++) </a:t>
            </a:r>
            <a:r>
              <a:rPr lang="en-US" dirty="0" smtClean="0"/>
              <a:t>{</a:t>
            </a:r>
            <a:endParaRPr lang="en-US" dirty="0"/>
          </a:p>
          <a:p>
            <a:pPr marL="82296" indent="0">
              <a:buNone/>
            </a:pPr>
            <a:r>
              <a:rPr lang="en-US" dirty="0"/>
              <a:t>             </a:t>
            </a:r>
            <a:r>
              <a:rPr lang="en-US" dirty="0" smtClean="0"/>
              <a:t>if </a:t>
            </a:r>
            <a:r>
              <a:rPr lang="en-US" dirty="0"/>
              <a:t>(text[i + j] != pattern[j]) </a:t>
            </a:r>
            <a:r>
              <a:rPr lang="en-US" dirty="0" smtClean="0"/>
              <a:t>{</a:t>
            </a:r>
          </a:p>
          <a:p>
            <a:pPr marL="82296" indent="0">
              <a:buNone/>
            </a:pPr>
            <a:r>
              <a:rPr lang="en-US" dirty="0" smtClean="0"/>
              <a:t>	</a:t>
            </a:r>
            <a:r>
              <a:rPr lang="en-US" dirty="0"/>
              <a:t>	 // character mismatch</a:t>
            </a:r>
          </a:p>
          <a:p>
            <a:pPr marL="82296" indent="0">
              <a:buNone/>
            </a:pPr>
            <a:r>
              <a:rPr lang="en-US" dirty="0"/>
              <a:t>		found = false; </a:t>
            </a:r>
            <a:r>
              <a:rPr lang="en-US" dirty="0" smtClean="0"/>
              <a:t> </a:t>
            </a:r>
            <a:endParaRPr lang="en-US" dirty="0"/>
          </a:p>
          <a:p>
            <a:pPr marL="82296" indent="0">
              <a:buNone/>
            </a:pPr>
            <a:r>
              <a:rPr lang="en-US" dirty="0"/>
              <a:t>		break;	</a:t>
            </a:r>
          </a:p>
          <a:p>
            <a:pPr marL="82296" indent="0">
              <a:buNone/>
            </a:pPr>
            <a:r>
              <a:rPr lang="en-US" dirty="0"/>
              <a:t>	    </a:t>
            </a:r>
            <a:r>
              <a:rPr lang="en-US" dirty="0" smtClean="0"/>
              <a:t> }</a:t>
            </a:r>
            <a:endParaRPr lang="en-US" dirty="0"/>
          </a:p>
          <a:p>
            <a:pPr marL="82296" indent="0">
              <a:buNone/>
            </a:pPr>
            <a:r>
              <a:rPr lang="en-US" dirty="0"/>
              <a:t>	}</a:t>
            </a:r>
          </a:p>
          <a:p>
            <a:pPr marL="82296" indent="0">
              <a:buNone/>
            </a:pPr>
            <a:r>
              <a:rPr lang="en-US" dirty="0"/>
              <a:t>	if (found) counter++;</a:t>
            </a:r>
          </a:p>
          <a:p>
            <a:pPr marL="82296" indent="0">
              <a:buNone/>
            </a:pPr>
            <a:r>
              <a:rPr lang="en-US" dirty="0"/>
              <a:t>  }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41645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(70%)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can answer one query in O(</a:t>
            </a:r>
            <a:r>
              <a:rPr lang="en-US" b="1" dirty="0" smtClean="0"/>
              <a:t>N.K</a:t>
            </a:r>
            <a:r>
              <a:rPr lang="en-US" dirty="0" smtClean="0"/>
              <a:t>)</a:t>
            </a:r>
          </a:p>
          <a:p>
            <a:r>
              <a:rPr lang="en-US" dirty="0" smtClean="0"/>
              <a:t>Hence with </a:t>
            </a:r>
            <a:r>
              <a:rPr lang="en-US" b="1" dirty="0" smtClean="0"/>
              <a:t>Q</a:t>
            </a:r>
            <a:r>
              <a:rPr lang="en-US" dirty="0" smtClean="0"/>
              <a:t> queries, the time complexity will be O(</a:t>
            </a:r>
            <a:r>
              <a:rPr lang="en-US" b="1" dirty="0" smtClean="0"/>
              <a:t>Q.N.K</a:t>
            </a:r>
            <a:r>
              <a:rPr lang="en-US" dirty="0" smtClean="0"/>
              <a:t>)</a:t>
            </a:r>
          </a:p>
          <a:p>
            <a:r>
              <a:rPr lang="en-US" dirty="0" smtClean="0"/>
              <a:t>Solution: For every query, we check the substring with length </a:t>
            </a:r>
            <a:r>
              <a:rPr lang="en-US" b="1" dirty="0" smtClean="0"/>
              <a:t>K</a:t>
            </a:r>
            <a:r>
              <a:rPr lang="en-US" dirty="0"/>
              <a:t> </a:t>
            </a:r>
            <a:r>
              <a:rPr lang="en-US" dirty="0" smtClean="0"/>
              <a:t>starting at index i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89700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(100%)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b="1" dirty="0" smtClean="0"/>
              <a:t>Java </a:t>
            </a:r>
            <a:r>
              <a:rPr lang="en-SG" b="1" dirty="0" err="1" smtClean="0"/>
              <a:t>HashTable</a:t>
            </a:r>
            <a:r>
              <a:rPr lang="en-SG" b="1" dirty="0" smtClean="0"/>
              <a:t> (or </a:t>
            </a:r>
            <a:r>
              <a:rPr lang="en-SG" b="1" dirty="0" err="1" smtClean="0"/>
              <a:t>HashMap</a:t>
            </a:r>
            <a:r>
              <a:rPr lang="en-SG" b="1" dirty="0" smtClean="0"/>
              <a:t>)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317" y="2492896"/>
            <a:ext cx="7331416" cy="328992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45311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smtClean="0"/>
              <a:t>DNA (100%)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smtClean="0"/>
              <a:t>Key: substring</a:t>
            </a:r>
            <a:endParaRPr lang="en-SG" dirty="0"/>
          </a:p>
          <a:p>
            <a:r>
              <a:rPr lang="en-SG" dirty="0" smtClean="0"/>
              <a:t>Value: Number of occurrences of substring</a:t>
            </a:r>
          </a:p>
          <a:p>
            <a:r>
              <a:rPr lang="en-SG" dirty="0" smtClean="0"/>
              <a:t>Iterate through string once to populate </a:t>
            </a:r>
            <a:r>
              <a:rPr lang="en-SG" dirty="0" err="1" smtClean="0"/>
              <a:t>hashtable</a:t>
            </a:r>
            <a:r>
              <a:rPr lang="en-SG" dirty="0" smtClean="0"/>
              <a:t> O(NK)</a:t>
            </a:r>
          </a:p>
          <a:p>
            <a:r>
              <a:rPr lang="en-SG" dirty="0" smtClean="0"/>
              <a:t>Constant time for each query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58274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(100%)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 smtClean="0"/>
              <a:t>AC</a:t>
            </a:r>
            <a:r>
              <a:rPr lang="en-US" dirty="0" smtClean="0"/>
              <a:t>GTAC</a:t>
            </a:r>
          </a:p>
          <a:p>
            <a:r>
              <a:rPr lang="en-US" dirty="0" smtClean="0"/>
              <a:t>A</a:t>
            </a:r>
            <a:r>
              <a:rPr lang="en-US" u="sng" dirty="0" smtClean="0"/>
              <a:t>CG</a:t>
            </a:r>
            <a:r>
              <a:rPr lang="en-US" dirty="0" smtClean="0"/>
              <a:t>TAC</a:t>
            </a:r>
          </a:p>
          <a:p>
            <a:r>
              <a:rPr lang="en-US" dirty="0"/>
              <a:t>AC</a:t>
            </a:r>
            <a:r>
              <a:rPr lang="en-US" u="sng" dirty="0"/>
              <a:t>GT</a:t>
            </a:r>
            <a:r>
              <a:rPr lang="en-US" dirty="0"/>
              <a:t>AC</a:t>
            </a:r>
            <a:endParaRPr lang="en-SG" dirty="0"/>
          </a:p>
          <a:p>
            <a:r>
              <a:rPr lang="en-US" dirty="0"/>
              <a:t>ACG</a:t>
            </a:r>
            <a:r>
              <a:rPr lang="en-US" u="sng" dirty="0"/>
              <a:t>TA</a:t>
            </a:r>
            <a:r>
              <a:rPr lang="en-US" dirty="0"/>
              <a:t>C</a:t>
            </a:r>
            <a:endParaRPr lang="en-SG" dirty="0"/>
          </a:p>
          <a:p>
            <a:r>
              <a:rPr lang="en-US" dirty="0" smtClean="0"/>
              <a:t>ACGT</a:t>
            </a:r>
            <a:r>
              <a:rPr lang="en-US" u="sng" dirty="0" smtClean="0"/>
              <a:t>AC</a:t>
            </a:r>
          </a:p>
          <a:p>
            <a:pPr marL="82296" indent="0">
              <a:buNone/>
            </a:pPr>
            <a:r>
              <a:rPr lang="en-US" dirty="0"/>
              <a:t>S</a:t>
            </a:r>
            <a:r>
              <a:rPr lang="en-US" dirty="0" smtClean="0"/>
              <a:t>tore the substrings as key. </a:t>
            </a:r>
          </a:p>
          <a:p>
            <a:pPr marL="82296" indent="0">
              <a:buNone/>
            </a:pPr>
            <a:r>
              <a:rPr lang="en-US" dirty="0" smtClean="0"/>
              <a:t>AC, CG, GT, TA.</a:t>
            </a:r>
          </a:p>
          <a:p>
            <a:endParaRPr lang="en-SG" dirty="0" smtClean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03F83D-E289-43BC-80C2-93580FBB3795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208631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86</TotalTime>
  <Words>959</Words>
  <Application>Microsoft Macintosh PowerPoint</Application>
  <PresentationFormat>On-screen Show (4:3)</PresentationFormat>
  <Paragraphs>168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Calibri</vt:lpstr>
      <vt:lpstr>Gill Sans MT</vt:lpstr>
      <vt:lpstr>Times New Roman</vt:lpstr>
      <vt:lpstr>Verdana</vt:lpstr>
      <vt:lpstr>Wingdings 2</vt:lpstr>
      <vt:lpstr>Arial</vt:lpstr>
      <vt:lpstr>Solstice</vt:lpstr>
      <vt:lpstr>Take-Home Lab 5</vt:lpstr>
      <vt:lpstr>DNA</vt:lpstr>
      <vt:lpstr>DNA</vt:lpstr>
      <vt:lpstr>Brute-force Algorithm</vt:lpstr>
      <vt:lpstr>DNA (70%)</vt:lpstr>
      <vt:lpstr>DNA (70%)</vt:lpstr>
      <vt:lpstr>DNA (100%)</vt:lpstr>
      <vt:lpstr>DNA (100%)</vt:lpstr>
      <vt:lpstr>DNA (100%)</vt:lpstr>
      <vt:lpstr>DNA (100%)</vt:lpstr>
      <vt:lpstr>DNA(100%)</vt:lpstr>
      <vt:lpstr>Alternative</vt:lpstr>
      <vt:lpstr>DNA – V2</vt:lpstr>
      <vt:lpstr>DNA-V2</vt:lpstr>
      <vt:lpstr>DNA-V2</vt:lpstr>
      <vt:lpstr>DNA-V2</vt:lpstr>
      <vt:lpstr>DNA (100%)</vt:lpstr>
      <vt:lpstr>PowerPoint Presentation</vt:lpstr>
      <vt:lpstr>Find Substring</vt:lpstr>
      <vt:lpstr>Find Substring (70%)</vt:lpstr>
      <vt:lpstr>Find Substring (100%)</vt:lpstr>
      <vt:lpstr>Find Substring (100%)</vt:lpstr>
      <vt:lpstr>Find Substring (100%)</vt:lpstr>
      <vt:lpstr>Love Letter</vt:lpstr>
      <vt:lpstr>Task</vt:lpstr>
      <vt:lpstr>Idea</vt:lpstr>
      <vt:lpstr>Idea</vt:lpstr>
      <vt:lpstr> </vt:lpstr>
    </vt:vector>
  </TitlesOfParts>
  <Company>Toshiba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5</dc:title>
  <dc:creator>AdminNUS</dc:creator>
  <cp:lastModifiedBy>John Kevin Tjahjadi</cp:lastModifiedBy>
  <cp:revision>109</cp:revision>
  <dcterms:created xsi:type="dcterms:W3CDTF">2011-11-07T09:34:50Z</dcterms:created>
  <dcterms:modified xsi:type="dcterms:W3CDTF">2017-04-14T08:17:45Z</dcterms:modified>
</cp:coreProperties>
</file>

<file path=docProps/thumbnail.jpeg>
</file>